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410" r:id="rId2"/>
    <p:sldId id="256" r:id="rId3"/>
    <p:sldId id="259" r:id="rId4"/>
    <p:sldId id="260" r:id="rId5"/>
    <p:sldId id="258" r:id="rId6"/>
    <p:sldId id="257" r:id="rId7"/>
    <p:sldId id="263" r:id="rId8"/>
    <p:sldId id="264" r:id="rId9"/>
    <p:sldId id="415" r:id="rId10"/>
    <p:sldId id="411" r:id="rId11"/>
    <p:sldId id="41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6" autoAdjust="0"/>
    <p:restoredTop sz="95000" autoAdjust="0"/>
  </p:normalViewPr>
  <p:slideViewPr>
    <p:cSldViewPr snapToGrid="0">
      <p:cViewPr varScale="1">
        <p:scale>
          <a:sx n="104" d="100"/>
          <a:sy n="104" d="100"/>
        </p:scale>
        <p:origin x="870" y="10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BECAC-E392-4217-802F-CB7484F428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159E56-A836-4196-B939-77F787EB38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t>2021/10/15</a:t>
            </a:fld>
            <a:endParaRPr lang="zh-CN" altLang="en-US"/>
          </a:p>
        </p:txBody>
      </p:sp>
      <p:sp>
        <p:nvSpPr>
          <p:cNvPr id="4" name="页脚占位符 3">
            <a:extLst>
              <a:ext uri="{FF2B5EF4-FFF2-40B4-BE49-F238E27FC236}">
                <a16:creationId xmlns:a16="http://schemas.microsoft.com/office/drawing/2014/main" id="{E059B6D4-B53D-4268-B782-25417EFEC07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964A327-7F05-4A63-8329-D5E20C929D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t>‹#›</a:t>
            </a:fld>
            <a:endParaRPr lang="zh-CN" altLang="en-US"/>
          </a:p>
        </p:txBody>
      </p:sp>
    </p:spTree>
    <p:extLst>
      <p:ext uri="{BB962C8B-B14F-4D97-AF65-F5344CB8AC3E}">
        <p14:creationId xmlns:p14="http://schemas.microsoft.com/office/powerpoint/2010/main" val="24645937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t>2021/10/15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t>‹#›</a:t>
            </a:fld>
            <a:endParaRPr lang="zh-CN" altLang="en-US"/>
          </a:p>
        </p:txBody>
      </p:sp>
    </p:spTree>
    <p:extLst>
      <p:ext uri="{BB962C8B-B14F-4D97-AF65-F5344CB8AC3E}">
        <p14:creationId xmlns:p14="http://schemas.microsoft.com/office/powerpoint/2010/main" val="2110784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t>3</a:t>
            </a:fld>
            <a:endParaRPr lang="zh-CN" altLang="en-US"/>
          </a:p>
        </p:txBody>
      </p:sp>
    </p:spTree>
    <p:extLst>
      <p:ext uri="{BB962C8B-B14F-4D97-AF65-F5344CB8AC3E}">
        <p14:creationId xmlns:p14="http://schemas.microsoft.com/office/powerpoint/2010/main" val="311584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4</a:t>
            </a:fld>
            <a:endParaRPr lang="zh-CN" altLang="en-US"/>
          </a:p>
        </p:txBody>
      </p:sp>
    </p:spTree>
    <p:extLst>
      <p:ext uri="{BB962C8B-B14F-4D97-AF65-F5344CB8AC3E}">
        <p14:creationId xmlns:p14="http://schemas.microsoft.com/office/powerpoint/2010/main" val="671679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5</a:t>
            </a:fld>
            <a:endParaRPr lang="zh-CN" altLang="en-US"/>
          </a:p>
        </p:txBody>
      </p:sp>
    </p:spTree>
    <p:extLst>
      <p:ext uri="{BB962C8B-B14F-4D97-AF65-F5344CB8AC3E}">
        <p14:creationId xmlns:p14="http://schemas.microsoft.com/office/powerpoint/2010/main" val="13963337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jp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2021/10/15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7">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2021/10/15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2021/10/15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2021/10/15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2021/10/15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2021/10/15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2021/10/15</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70.xml"/><Relationship Id="rId3" Type="http://schemas.openxmlformats.org/officeDocument/2006/relationships/tags" Target="../tags/tag65.xml"/><Relationship Id="rId7" Type="http://schemas.openxmlformats.org/officeDocument/2006/relationships/tags" Target="../tags/tag69.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2021.10.21</a:t>
            </a: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9">
                <a:extLst>
                  <a:ext uri="{BEBA8EAE-BF5A-486C-A8C5-ECC9F3942E4B}">
                    <a14:imgProps xmlns:a14="http://schemas.microsoft.com/office/drawing/2010/main">
                      <a14:imgLayer r:embed="rId8">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D752D22-64F0-46D8-BE2E-2887AC49E986}"/>
              </a:ext>
            </a:extLst>
          </p:cNvPr>
          <p:cNvSpPr>
            <a:spLocks noGrp="1"/>
          </p:cNvSpPr>
          <p:nvPr>
            <p:ph idx="1"/>
          </p:nvPr>
        </p:nvSpPr>
        <p:spPr/>
        <p:txBody>
          <a:bodyPr>
            <a:normAutofit/>
          </a:bodyPr>
          <a:lstStyle/>
          <a:p>
            <a:pPr marL="0" indent="0">
              <a:buNone/>
            </a:pPr>
            <a:r>
              <a:rPr lang="zh-CN" altLang="en-US" sz="2800" dirty="0">
                <a:solidFill>
                  <a:schemeClr val="bg1"/>
                </a:solidFill>
              </a:rPr>
              <a:t>与其说是微前端或者微服务思想随处可见，不如说是微的思想随处可见，不光在编程中，我们的生活、科技也越来越微，具体是哪里微，微了什么，微到了什么程度，这个我相信每个人都有自己可以娓娓道来的地方，这次就不再往这方面过多阐述了。那么今天的学习交流会就到这里结束了，最后感谢大家的参与！</a:t>
            </a:r>
          </a:p>
        </p:txBody>
      </p:sp>
    </p:spTree>
    <p:extLst>
      <p:ext uri="{BB962C8B-B14F-4D97-AF65-F5344CB8AC3E}">
        <p14:creationId xmlns:p14="http://schemas.microsoft.com/office/powerpoint/2010/main" val="3687986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B28486-46C9-4A26-9831-ADB83CFDD79E}"/>
              </a:ext>
            </a:extLst>
          </p:cNvPr>
          <p:cNvSpPr txBox="1"/>
          <p:nvPr/>
        </p:nvSpPr>
        <p:spPr>
          <a:xfrm>
            <a:off x="4443412" y="2644170"/>
            <a:ext cx="3305175" cy="156966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谢谢！</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extLst>
      <p:ext uri="{BB962C8B-B14F-4D97-AF65-F5344CB8AC3E}">
        <p14:creationId xmlns:p14="http://schemas.microsoft.com/office/powerpoint/2010/main" val="1847230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268469" y="269967"/>
            <a:ext cx="8389337" cy="1515290"/>
          </a:xfrm>
        </p:spPr>
        <p:txBody>
          <a:bodyPr>
            <a:normAutofit/>
          </a:bodyPr>
          <a:lstStyle/>
          <a:p>
            <a:r>
              <a:rPr lang="zh-CN" altLang="zh-CN" dirty="0">
                <a:solidFill>
                  <a:schemeClr val="bg1"/>
                </a:solidFill>
              </a:rPr>
              <a:t>微前端</a:t>
            </a:r>
          </a:p>
        </p:txBody>
      </p:sp>
      <p:sp>
        <p:nvSpPr>
          <p:cNvPr id="3" name="副标题 2"/>
          <p:cNvSpPr>
            <a:spLocks noGrp="1"/>
          </p:cNvSpPr>
          <p:nvPr>
            <p:ph type="subTitle" idx="1"/>
            <p:custDataLst>
              <p:tags r:id="rId3"/>
            </p:custDataLst>
          </p:nvPr>
        </p:nvSpPr>
        <p:spPr>
          <a:xfrm>
            <a:off x="6870831" y="2214419"/>
            <a:ext cx="3862267" cy="533400"/>
          </a:xfrm>
        </p:spPr>
        <p:txBody>
          <a:bodyPr>
            <a:normAutofit/>
          </a:bodyPr>
          <a:lstStyle/>
          <a:p>
            <a:pPr algn="l"/>
            <a:r>
              <a:rPr lang="en-US" altLang="zh-CN" sz="2800" dirty="0">
                <a:solidFill>
                  <a:schemeClr val="bg1"/>
                </a:solidFill>
              </a:rPr>
              <a:t>1.</a:t>
            </a:r>
            <a:r>
              <a:rPr lang="zh-CN" altLang="en-US" sz="2800" dirty="0">
                <a:solidFill>
                  <a:schemeClr val="bg1"/>
                </a:solidFill>
              </a:rPr>
              <a:t>什么是微前端？</a:t>
            </a:r>
            <a:endParaRPr lang="zh-CN" altLang="en-US" sz="2800" dirty="0"/>
          </a:p>
        </p:txBody>
      </p:sp>
      <p:sp>
        <p:nvSpPr>
          <p:cNvPr id="4" name="副标题 2">
            <a:extLst>
              <a:ext uri="{FF2B5EF4-FFF2-40B4-BE49-F238E27FC236}">
                <a16:creationId xmlns:a16="http://schemas.microsoft.com/office/drawing/2014/main" id="{AD4CED25-F556-49F4-8063-A792A28E9C4A}"/>
              </a:ext>
            </a:extLst>
          </p:cNvPr>
          <p:cNvSpPr txBox="1">
            <a:spLocks/>
          </p:cNvSpPr>
          <p:nvPr>
            <p:custDataLst>
              <p:tags r:id="rId4"/>
            </p:custDataLst>
          </p:nvPr>
        </p:nvSpPr>
        <p:spPr>
          <a:xfrm>
            <a:off x="976681" y="3448859"/>
            <a:ext cx="4125502"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2.</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微前端产生的目的？</a:t>
            </a:r>
            <a:endParaRPr lang="zh-CN" altLang="zh-CN" sz="2800" dirty="0">
              <a:effectLst/>
            </a:endParaRPr>
          </a:p>
        </p:txBody>
      </p:sp>
      <p:sp>
        <p:nvSpPr>
          <p:cNvPr id="5" name="副标题 2">
            <a:extLst>
              <a:ext uri="{FF2B5EF4-FFF2-40B4-BE49-F238E27FC236}">
                <a16:creationId xmlns:a16="http://schemas.microsoft.com/office/drawing/2014/main" id="{A1AF877C-C7CE-4799-875C-71C7F7C665EF}"/>
              </a:ext>
            </a:extLst>
          </p:cNvPr>
          <p:cNvSpPr txBox="1">
            <a:spLocks/>
          </p:cNvSpPr>
          <p:nvPr>
            <p:custDataLst>
              <p:tags r:id="rId5"/>
            </p:custDataLst>
          </p:nvPr>
        </p:nvSpPr>
        <p:spPr>
          <a:xfrm>
            <a:off x="6879912" y="3458384"/>
            <a:ext cx="3862267" cy="528733"/>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3.</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如何实现微前端？</a:t>
            </a:r>
            <a:endParaRPr lang="zh-CN" altLang="zh-CN" sz="2800" dirty="0">
              <a:effectLst/>
            </a:endParaRPr>
          </a:p>
        </p:txBody>
      </p:sp>
      <p:sp>
        <p:nvSpPr>
          <p:cNvPr id="6" name="副标题 2">
            <a:extLst>
              <a:ext uri="{FF2B5EF4-FFF2-40B4-BE49-F238E27FC236}">
                <a16:creationId xmlns:a16="http://schemas.microsoft.com/office/drawing/2014/main" id="{203F3B22-70FB-4B8E-B98F-6A4406893C00}"/>
              </a:ext>
            </a:extLst>
          </p:cNvPr>
          <p:cNvSpPr txBox="1">
            <a:spLocks/>
          </p:cNvSpPr>
          <p:nvPr>
            <p:custDataLst>
              <p:tags r:id="rId6"/>
            </p:custDataLst>
          </p:nvPr>
        </p:nvSpPr>
        <p:spPr>
          <a:xfrm>
            <a:off x="967156" y="4947173"/>
            <a:ext cx="4125501" cy="523394"/>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4.</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微前端的核心</a:t>
            </a:r>
            <a:r>
              <a:rPr lang="zh-CN" altLang="en-US" sz="2800" dirty="0">
                <a:solidFill>
                  <a:srgbClr val="FFFFFF"/>
                </a:solidFill>
              </a:rPr>
              <a:t>思想</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7" name="副标题 2">
            <a:extLst>
              <a:ext uri="{FF2B5EF4-FFF2-40B4-BE49-F238E27FC236}">
                <a16:creationId xmlns:a16="http://schemas.microsoft.com/office/drawing/2014/main" id="{D7FB2BCB-0CD8-4A85-80DC-48D778ADAF2C}"/>
              </a:ext>
            </a:extLst>
          </p:cNvPr>
          <p:cNvSpPr txBox="1">
            <a:spLocks/>
          </p:cNvSpPr>
          <p:nvPr>
            <p:custDataLst>
              <p:tags r:id="rId7"/>
            </p:custDataLst>
          </p:nvPr>
        </p:nvSpPr>
        <p:spPr>
          <a:xfrm>
            <a:off x="6870387" y="4947173"/>
            <a:ext cx="4125501" cy="523393"/>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5.</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a:t>
            </a:r>
            <a:r>
              <a:rPr lang="zh-CN" altLang="en-US" sz="2800" kern="1200" spc="200" baseline="0" dirty="0">
                <a:solidFill>
                  <a:srgbClr val="FFFFFF"/>
                </a:solidFill>
                <a:effectLst/>
                <a:latin typeface="Arial" panose="020B0604020202020204" pitchFamily="34" charset="0"/>
                <a:ea typeface="微软雅黑" panose="020B0503020204020204" pitchFamily="34" charset="-122"/>
                <a:cs typeface="+mn-cs"/>
              </a:rPr>
              <a:t>思想的应用</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8" name="副标题 2">
            <a:extLst>
              <a:ext uri="{FF2B5EF4-FFF2-40B4-BE49-F238E27FC236}">
                <a16:creationId xmlns:a16="http://schemas.microsoft.com/office/drawing/2014/main" id="{DEEF93F9-E840-488B-A972-1AB8936CC914}"/>
              </a:ext>
            </a:extLst>
          </p:cNvPr>
          <p:cNvSpPr txBox="1">
            <a:spLocks/>
          </p:cNvSpPr>
          <p:nvPr>
            <p:custDataLst>
              <p:tags r:id="rId8"/>
            </p:custDataLst>
          </p:nvPr>
        </p:nvSpPr>
        <p:spPr>
          <a:xfrm>
            <a:off x="976681" y="2233469"/>
            <a:ext cx="4334964"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dirty="0">
                <a:solidFill>
                  <a:schemeClr val="bg1"/>
                </a:solidFill>
              </a:rPr>
              <a:t>0.</a:t>
            </a:r>
            <a:r>
              <a:rPr lang="zh-CN" altLang="en-US" sz="2800" dirty="0">
                <a:solidFill>
                  <a:schemeClr val="bg1"/>
                </a:solidFill>
              </a:rPr>
              <a:t>微前端的核心是什么？</a:t>
            </a:r>
            <a:endParaRPr lang="en-US" altLang="zh-CN" sz="2800" dirty="0">
              <a:solidFill>
                <a:schemeClr val="bg1"/>
              </a:solidFill>
            </a:endParaRPr>
          </a:p>
        </p:txBody>
      </p:sp>
      <p:sp>
        <p:nvSpPr>
          <p:cNvPr id="9" name="椭圆 8">
            <a:extLst>
              <a:ext uri="{FF2B5EF4-FFF2-40B4-BE49-F238E27FC236}">
                <a16:creationId xmlns:a16="http://schemas.microsoft.com/office/drawing/2014/main" id="{E7A2379C-8468-4DE0-908C-2B0EE9149C11}"/>
              </a:ext>
            </a:extLst>
          </p:cNvPr>
          <p:cNvSpPr/>
          <p:nvPr/>
        </p:nvSpPr>
        <p:spPr bwMode="auto">
          <a:xfrm>
            <a:off x="6752752" y="494717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椭圆 9">
            <a:extLst>
              <a:ext uri="{FF2B5EF4-FFF2-40B4-BE49-F238E27FC236}">
                <a16:creationId xmlns:a16="http://schemas.microsoft.com/office/drawing/2014/main" id="{CD127AFA-636E-42B1-9AD2-DC521FED5119}"/>
              </a:ext>
            </a:extLst>
          </p:cNvPr>
          <p:cNvSpPr/>
          <p:nvPr/>
        </p:nvSpPr>
        <p:spPr bwMode="auto">
          <a:xfrm>
            <a:off x="6752752" y="346462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椭圆 10">
            <a:extLst>
              <a:ext uri="{FF2B5EF4-FFF2-40B4-BE49-F238E27FC236}">
                <a16:creationId xmlns:a16="http://schemas.microsoft.com/office/drawing/2014/main" id="{CC706D5E-60F6-44AC-A4BA-633F42AAFDA6}"/>
              </a:ext>
            </a:extLst>
          </p:cNvPr>
          <p:cNvSpPr/>
          <p:nvPr/>
        </p:nvSpPr>
        <p:spPr bwMode="auto">
          <a:xfrm>
            <a:off x="854564" y="345838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2" name="椭圆 11">
            <a:extLst>
              <a:ext uri="{FF2B5EF4-FFF2-40B4-BE49-F238E27FC236}">
                <a16:creationId xmlns:a16="http://schemas.microsoft.com/office/drawing/2014/main" id="{C098E31C-8290-4B81-A638-C6778EFA79C3}"/>
              </a:ext>
            </a:extLst>
          </p:cNvPr>
          <p:cNvSpPr/>
          <p:nvPr/>
        </p:nvSpPr>
        <p:spPr bwMode="auto">
          <a:xfrm>
            <a:off x="854564" y="22530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3" name="椭圆 12">
            <a:extLst>
              <a:ext uri="{FF2B5EF4-FFF2-40B4-BE49-F238E27FC236}">
                <a16:creationId xmlns:a16="http://schemas.microsoft.com/office/drawing/2014/main" id="{4940134D-45D3-461C-9669-CAB9811826AB}"/>
              </a:ext>
            </a:extLst>
          </p:cNvPr>
          <p:cNvSpPr/>
          <p:nvPr/>
        </p:nvSpPr>
        <p:spPr bwMode="auto">
          <a:xfrm>
            <a:off x="6752752" y="2219437"/>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4" name="椭圆 13">
            <a:extLst>
              <a:ext uri="{FF2B5EF4-FFF2-40B4-BE49-F238E27FC236}">
                <a16:creationId xmlns:a16="http://schemas.microsoft.com/office/drawing/2014/main" id="{1B67390E-867A-4194-94BF-F1A97CB3298C}"/>
              </a:ext>
            </a:extLst>
          </p:cNvPr>
          <p:cNvSpPr/>
          <p:nvPr/>
        </p:nvSpPr>
        <p:spPr bwMode="auto">
          <a:xfrm>
            <a:off x="854564" y="49371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a:extLst>
              <a:ext uri="{FF2B5EF4-FFF2-40B4-BE49-F238E27FC236}">
                <a16:creationId xmlns:a16="http://schemas.microsoft.com/office/drawing/2014/main" id="{44E1BE04-3437-45CD-934C-88F23562B20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t="4423" b="4423"/>
          <a:stretch/>
        </p:blipFill>
        <p:spPr>
          <a:xfrm>
            <a:off x="3409599" y="2316213"/>
            <a:ext cx="4327453" cy="3944679"/>
          </a:xfrm>
        </p:spPr>
      </p:pic>
      <p:grpSp>
        <p:nvGrpSpPr>
          <p:cNvPr id="15" name="组合 14">
            <a:extLst>
              <a:ext uri="{FF2B5EF4-FFF2-40B4-BE49-F238E27FC236}">
                <a16:creationId xmlns:a16="http://schemas.microsoft.com/office/drawing/2014/main" id="{3B4A4F20-C983-4530-81B4-69838279B8B4}"/>
              </a:ext>
            </a:extLst>
          </p:cNvPr>
          <p:cNvGrpSpPr/>
          <p:nvPr/>
        </p:nvGrpSpPr>
        <p:grpSpPr>
          <a:xfrm>
            <a:off x="6749386" y="2199218"/>
            <a:ext cx="4150762" cy="4139718"/>
            <a:chOff x="4654291" y="1746282"/>
            <a:chExt cx="4167520" cy="4139718"/>
          </a:xfrm>
        </p:grpSpPr>
        <p:sp>
          <p:nvSpPr>
            <p:cNvPr id="8" name="椭圆 7">
              <a:extLst>
                <a:ext uri="{FF2B5EF4-FFF2-40B4-BE49-F238E27FC236}">
                  <a16:creationId xmlns:a16="http://schemas.microsoft.com/office/drawing/2014/main" id="{9E54A0FA-5481-49ED-997D-2005464CB0A9}"/>
                </a:ext>
              </a:extLst>
            </p:cNvPr>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a:extLst>
                <a:ext uri="{FF2B5EF4-FFF2-40B4-BE49-F238E27FC236}">
                  <a16:creationId xmlns:a16="http://schemas.microsoft.com/office/drawing/2014/main" id="{9011B061-876B-487D-9476-EF330695DFD9}"/>
                </a:ext>
              </a:extLst>
            </p:cNvPr>
            <p:cNvSpPr txBox="1">
              <a:spLocks/>
            </p:cNvSpPr>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p>
          </p:txBody>
        </p:sp>
        <p:sp>
          <p:nvSpPr>
            <p:cNvPr id="12" name="标题 1">
              <a:extLst>
                <a:ext uri="{FF2B5EF4-FFF2-40B4-BE49-F238E27FC236}">
                  <a16:creationId xmlns:a16="http://schemas.microsoft.com/office/drawing/2014/main" id="{80342335-2CCA-45FD-8C07-5AAE5896F076}"/>
                </a:ext>
              </a:extLst>
            </p:cNvPr>
            <p:cNvSpPr txBox="1">
              <a:spLocks/>
            </p:cNvSpPr>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p>
          </p:txBody>
        </p:sp>
        <p:sp>
          <p:nvSpPr>
            <p:cNvPr id="13" name="椭圆 12">
              <a:extLst>
                <a:ext uri="{FF2B5EF4-FFF2-40B4-BE49-F238E27FC236}">
                  <a16:creationId xmlns:a16="http://schemas.microsoft.com/office/drawing/2014/main" id="{97321D6E-AC41-4FF0-A279-1893E4BE814C}"/>
                </a:ext>
              </a:extLst>
            </p:cNvPr>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a:extLst>
                <a:ext uri="{FF2B5EF4-FFF2-40B4-BE49-F238E27FC236}">
                  <a16:creationId xmlns:a16="http://schemas.microsoft.com/office/drawing/2014/main" id="{828EE419-9900-415E-8039-7901C628D607}"/>
                </a:ext>
              </a:extLst>
            </p:cNvPr>
            <p:cNvSpPr txBox="1">
              <a:spLocks/>
            </p:cNvSpPr>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p>
          </p:txBody>
        </p:sp>
        <p:sp>
          <p:nvSpPr>
            <p:cNvPr id="14" name="椭圆 13">
              <a:extLst>
                <a:ext uri="{FF2B5EF4-FFF2-40B4-BE49-F238E27FC236}">
                  <a16:creationId xmlns:a16="http://schemas.microsoft.com/office/drawing/2014/main" id="{DDD94D23-ABE1-481D-BCF4-AF75D31B75E7}"/>
                </a:ext>
              </a:extLst>
            </p:cNvPr>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a:extLst>
              <a:ext uri="{FF2B5EF4-FFF2-40B4-BE49-F238E27FC236}">
                <a16:creationId xmlns:a16="http://schemas.microsoft.com/office/drawing/2014/main" id="{7CB36DE7-400B-4129-8A1C-C0E494945F4C}"/>
              </a:ext>
            </a:extLst>
          </p:cNvPr>
          <p:cNvSpPr>
            <a:spLocks noGrp="1"/>
          </p:cNvSpPr>
          <p:nvPr>
            <p:ph type="title"/>
          </p:nvPr>
        </p:nvSpPr>
        <p:spPr>
          <a:xfrm>
            <a:off x="1281132" y="2564226"/>
            <a:ext cx="9744832" cy="1609076"/>
          </a:xfrm>
        </p:spPr>
        <p:txBody>
          <a:bodyPr>
            <a:normAutofit/>
          </a:bodyPr>
          <a:lstStyle/>
          <a:p>
            <a:r>
              <a:rPr lang="zh-CN" altLang="en-US" sz="7200" dirty="0">
                <a:solidFill>
                  <a:schemeClr val="bg1"/>
                </a:solidFill>
              </a:rPr>
              <a:t>微前端的核心是什么？</a:t>
            </a:r>
          </a:p>
        </p:txBody>
      </p:sp>
    </p:spTree>
    <p:extLst>
      <p:ext uri="{BB962C8B-B14F-4D97-AF65-F5344CB8AC3E}">
        <p14:creationId xmlns:p14="http://schemas.microsoft.com/office/powerpoint/2010/main" val="311645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4E5D4-F319-4D8D-ADC0-4EDA3413A65F}"/>
              </a:ext>
            </a:extLst>
          </p:cNvPr>
          <p:cNvSpPr>
            <a:spLocks noGrp="1"/>
          </p:cNvSpPr>
          <p:nvPr>
            <p:ph type="title"/>
          </p:nvPr>
        </p:nvSpPr>
        <p:spPr>
          <a:xfrm>
            <a:off x="533972" y="470177"/>
            <a:ext cx="10969200" cy="705600"/>
          </a:xfrm>
        </p:spPr>
        <p:txBody>
          <a:bodyPr/>
          <a:lstStyle/>
          <a:p>
            <a:r>
              <a:rPr lang="zh-CN" altLang="en-US" dirty="0">
                <a:solidFill>
                  <a:schemeClr val="bg1"/>
                </a:solidFill>
              </a:rPr>
              <a:t>拆什么，为什么要拆？</a:t>
            </a:r>
          </a:p>
        </p:txBody>
      </p:sp>
      <p:sp>
        <p:nvSpPr>
          <p:cNvPr id="8" name="内容占位符 2">
            <a:extLst>
              <a:ext uri="{FF2B5EF4-FFF2-40B4-BE49-F238E27FC236}">
                <a16:creationId xmlns:a16="http://schemas.microsoft.com/office/drawing/2014/main" id="{DE40233F-2786-43B8-8AC3-19BC8DED6D87}"/>
              </a:ext>
            </a:extLst>
          </p:cNvPr>
          <p:cNvSpPr txBox="1">
            <a:spLocks/>
          </p:cNvSpPr>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a:extLst>
              <a:ext uri="{FF2B5EF4-FFF2-40B4-BE49-F238E27FC236}">
                <a16:creationId xmlns:a16="http://schemas.microsoft.com/office/drawing/2014/main" id="{7912AAA8-8584-446B-BEF9-C0AD55D051E3}"/>
              </a:ext>
            </a:extLst>
          </p:cNvPr>
          <p:cNvSpPr txBox="1">
            <a:spLocks/>
          </p:cNvSpPr>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a:extLst>
              <a:ext uri="{FF2B5EF4-FFF2-40B4-BE49-F238E27FC236}">
                <a16:creationId xmlns:a16="http://schemas.microsoft.com/office/drawing/2014/main" id="{25DB1E2A-680A-49CD-A779-209F8822B5F8}"/>
              </a:ext>
            </a:extLst>
          </p:cNvPr>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巨石应用</a:t>
            </a:r>
          </a:p>
        </p:txBody>
      </p:sp>
      <p:sp>
        <p:nvSpPr>
          <p:cNvPr id="17" name="矩形 16">
            <a:extLst>
              <a:ext uri="{FF2B5EF4-FFF2-40B4-BE49-F238E27FC236}">
                <a16:creationId xmlns:a16="http://schemas.microsoft.com/office/drawing/2014/main" id="{32D09CCC-5963-4905-9B0A-E1AA20D21BC4}"/>
              </a:ext>
            </a:extLst>
          </p:cNvPr>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历史项目</a:t>
            </a:r>
          </a:p>
        </p:txBody>
      </p:sp>
      <p:sp>
        <p:nvSpPr>
          <p:cNvPr id="18" name="内容占位符 2">
            <a:extLst>
              <a:ext uri="{FF2B5EF4-FFF2-40B4-BE49-F238E27FC236}">
                <a16:creationId xmlns:a16="http://schemas.microsoft.com/office/drawing/2014/main" id="{D28C8864-B27A-4EB5-96A8-BA0702BB3921}"/>
              </a:ext>
            </a:extLst>
          </p:cNvPr>
          <p:cNvSpPr txBox="1">
            <a:spLocks/>
          </p:cNvSpPr>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不过通过微前端将这些系统进行整合的话就可以在不修改逻辑的同时使得新老两套系统并行运行。</a:t>
            </a:r>
            <a:endParaRPr lang="en-US" altLang="zh-CN" sz="2000" dirty="0">
              <a:solidFill>
                <a:schemeClr val="bg1"/>
              </a:solidFill>
            </a:endParaRPr>
          </a:p>
        </p:txBody>
      </p:sp>
    </p:spTree>
    <p:extLst>
      <p:ext uri="{BB962C8B-B14F-4D97-AF65-F5344CB8AC3E}">
        <p14:creationId xmlns:p14="http://schemas.microsoft.com/office/powerpoint/2010/main" val="3405610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AAD80-7958-4CD5-8224-91AFD122E695}"/>
              </a:ext>
            </a:extLst>
          </p:cNvPr>
          <p:cNvSpPr>
            <a:spLocks noGrp="1"/>
          </p:cNvSpPr>
          <p:nvPr>
            <p:ph type="title"/>
          </p:nvPr>
        </p:nvSpPr>
        <p:spPr>
          <a:xfrm>
            <a:off x="765541" y="297710"/>
            <a:ext cx="2453777" cy="705600"/>
          </a:xfrm>
        </p:spPr>
        <p:txBody>
          <a:bodyPr/>
          <a:lstStyle/>
          <a:p>
            <a:r>
              <a:rPr lang="zh-CN" altLang="en-US" dirty="0">
                <a:solidFill>
                  <a:schemeClr val="bg1"/>
                </a:solidFill>
              </a:rPr>
              <a:t>怎么拆？</a:t>
            </a:r>
          </a:p>
        </p:txBody>
      </p:sp>
      <p:graphicFrame>
        <p:nvGraphicFramePr>
          <p:cNvPr id="5" name="表格 5">
            <a:extLst>
              <a:ext uri="{FF2B5EF4-FFF2-40B4-BE49-F238E27FC236}">
                <a16:creationId xmlns:a16="http://schemas.microsoft.com/office/drawing/2014/main" id="{C8D8B24A-EBCA-4970-A889-E1AA794B5813}"/>
              </a:ext>
            </a:extLst>
          </p:cNvPr>
          <p:cNvGraphicFramePr>
            <a:graphicFrameLocks noGrp="1"/>
          </p:cNvGraphicFramePr>
          <p:nvPr>
            <p:ph idx="1"/>
            <p:extLst>
              <p:ext uri="{D42A27DB-BD31-4B8C-83A1-F6EECF244321}">
                <p14:modId xmlns:p14="http://schemas.microsoft.com/office/powerpoint/2010/main" val="3155024267"/>
              </p:ext>
            </p:extLst>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extLst>
                    <a:ext uri="{9D8B030D-6E8A-4147-A177-3AD203B41FA5}">
                      <a16:colId xmlns:a16="http://schemas.microsoft.com/office/drawing/2014/main" val="1868491261"/>
                    </a:ext>
                  </a:extLst>
                </a:gridCol>
                <a:gridCol w="3014525">
                  <a:extLst>
                    <a:ext uri="{9D8B030D-6E8A-4147-A177-3AD203B41FA5}">
                      <a16:colId xmlns:a16="http://schemas.microsoft.com/office/drawing/2014/main" val="578735332"/>
                    </a:ext>
                  </a:extLst>
                </a:gridCol>
                <a:gridCol w="2673894">
                  <a:extLst>
                    <a:ext uri="{9D8B030D-6E8A-4147-A177-3AD203B41FA5}">
                      <a16:colId xmlns:a16="http://schemas.microsoft.com/office/drawing/2014/main" val="2530198444"/>
                    </a:ext>
                  </a:extLst>
                </a:gridCol>
                <a:gridCol w="2828260">
                  <a:extLst>
                    <a:ext uri="{9D8B030D-6E8A-4147-A177-3AD203B41FA5}">
                      <a16:colId xmlns:a16="http://schemas.microsoft.com/office/drawing/2014/main" val="2327180557"/>
                    </a:ext>
                  </a:extLst>
                </a:gridCol>
              </a:tblGrid>
              <a:tr h="340783">
                <a:tc>
                  <a:txBody>
                    <a:bodyPr/>
                    <a:lstStyle/>
                    <a:p>
                      <a:r>
                        <a:rPr lang="zh-CN" altLang="en-US" sz="1600" dirty="0">
                          <a:solidFill>
                            <a:schemeClr val="bg1"/>
                          </a:solidFill>
                        </a:rPr>
                        <a:t>方案</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822047301"/>
                  </a:ext>
                </a:extLst>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7447113"/>
                  </a:ext>
                </a:extLst>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532158659"/>
                  </a:ext>
                </a:extLst>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0941199"/>
                  </a:ext>
                </a:extLst>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4044885284"/>
                  </a:ext>
                </a:extLst>
              </a:tr>
            </a:tbl>
          </a:graphicData>
        </a:graphic>
      </p:graphicFrame>
    </p:spTree>
    <p:extLst>
      <p:ext uri="{BB962C8B-B14F-4D97-AF65-F5344CB8AC3E}">
        <p14:creationId xmlns:p14="http://schemas.microsoft.com/office/powerpoint/2010/main" val="2279415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C9DFCA-6BEF-4526-A5A9-66EFCE5AFDBC}"/>
              </a:ext>
            </a:extLst>
          </p:cNvPr>
          <p:cNvSpPr>
            <a:spLocks noGrp="1"/>
          </p:cNvSpPr>
          <p:nvPr>
            <p:ph type="title"/>
          </p:nvPr>
        </p:nvSpPr>
        <p:spPr/>
        <p:txBody>
          <a:bodyPr/>
          <a:lstStyle/>
          <a:p>
            <a:r>
              <a:rPr lang="zh-CN" altLang="en-US" dirty="0">
                <a:solidFill>
                  <a:schemeClr val="bg1"/>
                </a:solidFill>
              </a:rPr>
              <a:t>什么是微前端？</a:t>
            </a:r>
          </a:p>
        </p:txBody>
      </p:sp>
      <p:sp>
        <p:nvSpPr>
          <p:cNvPr id="3" name="内容占位符 2">
            <a:extLst>
              <a:ext uri="{FF2B5EF4-FFF2-40B4-BE49-F238E27FC236}">
                <a16:creationId xmlns:a16="http://schemas.microsoft.com/office/drawing/2014/main" id="{0957C590-63CB-412E-89CC-C8B4BD41B4DB}"/>
              </a:ext>
            </a:extLst>
          </p:cNvPr>
          <p:cNvSpPr>
            <a:spLocks noGrp="1"/>
          </p:cNvSpPr>
          <p:nvPr>
            <p:ph idx="1"/>
          </p:nvPr>
        </p:nvSpPr>
        <p:spPr/>
        <p:txBody>
          <a:bodyPr>
            <a:normAutofit/>
          </a:bodyPr>
          <a:lstStyle/>
          <a:p>
            <a:pPr>
              <a:buFont typeface="Wingdings" panose="05000000000000000000" pitchFamily="2" charset="2"/>
              <a:buChar char="l"/>
            </a:pPr>
            <a:r>
              <a:rPr lang="zh-CN" altLang="en-US" sz="2000" dirty="0">
                <a:solidFill>
                  <a:schemeClr val="bg1"/>
                </a:solidFill>
              </a:rPr>
              <a:t>微前端（</a:t>
            </a:r>
            <a:r>
              <a:rPr lang="en-US" altLang="zh-CN" sz="2000" dirty="0">
                <a:solidFill>
                  <a:schemeClr val="bg1"/>
                </a:solidFill>
              </a:rPr>
              <a:t>Micro-Frontends</a:t>
            </a:r>
            <a:r>
              <a:rPr lang="zh-CN" altLang="en-US" sz="2000" dirty="0">
                <a:solidFill>
                  <a:schemeClr val="bg1"/>
                </a:solidFill>
              </a:rPr>
              <a:t>）是一种类似于微服务的架构，它将微服务的理念应用于浏览器端，即将</a:t>
            </a:r>
            <a:r>
              <a:rPr lang="en-US" altLang="zh-CN" sz="2000" dirty="0">
                <a:solidFill>
                  <a:schemeClr val="bg1"/>
                </a:solidFill>
              </a:rPr>
              <a:t>Web</a:t>
            </a:r>
            <a:r>
              <a:rPr lang="zh-CN" altLang="en-US" sz="2000" dirty="0">
                <a:solidFill>
                  <a:schemeClr val="bg1"/>
                </a:solidFill>
              </a:rPr>
              <a:t>应用由单一的单体应用转变为由多个小型前端应用聚合在一起的应用。各个前端应用还可以独立运行、独立开发、独立部署。</a:t>
            </a:r>
            <a:r>
              <a:rPr lang="zh-CN" altLang="en-US" sz="2000" b="1" dirty="0">
                <a:solidFill>
                  <a:schemeClr val="bg1"/>
                </a:solidFill>
              </a:rPr>
              <a:t>微前端不再是单纯的前端框架或者工具，而是一套架构体系</a:t>
            </a:r>
            <a:r>
              <a:rPr lang="zh-CN" altLang="en-US" sz="2000" dirty="0">
                <a:solidFill>
                  <a:schemeClr val="bg1"/>
                </a:solidFill>
              </a:rPr>
              <a:t>。</a:t>
            </a:r>
            <a:endParaRPr lang="en-US" altLang="zh-CN" sz="2000" dirty="0">
              <a:solidFill>
                <a:schemeClr val="bg1"/>
              </a:solidFill>
            </a:endParaRPr>
          </a:p>
          <a:p>
            <a:pPr>
              <a:buFont typeface="Wingdings" panose="05000000000000000000" pitchFamily="2" charset="2"/>
              <a:buChar char="l"/>
            </a:pPr>
            <a:r>
              <a:rPr lang="zh-CN" altLang="en-US" sz="2000" dirty="0">
                <a:solidFill>
                  <a:schemeClr val="bg1"/>
                </a:solidFill>
              </a:rPr>
              <a:t>微前端是一种</a:t>
            </a:r>
            <a:r>
              <a:rPr lang="zh-CN" altLang="en-US" sz="2000" b="1" dirty="0">
                <a:solidFill>
                  <a:schemeClr val="bg1"/>
                </a:solidFill>
              </a:rPr>
              <a:t>多个团队通过独立发布功能的方式来共同构建现代化 </a:t>
            </a:r>
            <a:r>
              <a:rPr lang="en-US" altLang="zh-CN" sz="2000" b="1" dirty="0">
                <a:solidFill>
                  <a:schemeClr val="bg1"/>
                </a:solidFill>
              </a:rPr>
              <a:t>web </a:t>
            </a:r>
            <a:r>
              <a:rPr lang="zh-CN" altLang="en-US" sz="2000" b="1" dirty="0">
                <a:solidFill>
                  <a:schemeClr val="bg1"/>
                </a:solidFill>
              </a:rPr>
              <a:t>应用</a:t>
            </a:r>
            <a:r>
              <a:rPr lang="zh-CN" altLang="en-US" sz="2000" dirty="0">
                <a:solidFill>
                  <a:schemeClr val="bg1"/>
                </a:solidFill>
              </a:rPr>
              <a:t>的技术手段及方法策略。</a:t>
            </a:r>
            <a:endParaRPr lang="en-US" altLang="zh-CN" sz="2000" dirty="0">
              <a:solidFill>
                <a:schemeClr val="bg1"/>
              </a:solidFill>
            </a:endParaRPr>
          </a:p>
        </p:txBody>
      </p:sp>
    </p:spTree>
    <p:extLst>
      <p:ext uri="{BB962C8B-B14F-4D97-AF65-F5344CB8AC3E}">
        <p14:creationId xmlns:p14="http://schemas.microsoft.com/office/powerpoint/2010/main" val="2868383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微前端核心思想</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400" y="1685924"/>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8009127" cy="83099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解耦的应用具备完全的自主权利，微应用可以进行独立开发、独立部署、独立运行</a:t>
            </a: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784490"/>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路由是媒介，通过路由实现应用的加载与切换</a:t>
            </a:r>
            <a:endParaRPr lang="en-US" altLang="zh-CN" sz="2400" dirty="0">
              <a:solidFill>
                <a:schemeClr val="bg1"/>
              </a:solidFill>
            </a:endParaRPr>
          </a:p>
        </p:txBody>
      </p:sp>
    </p:spTree>
    <p:extLst>
      <p:ext uri="{BB962C8B-B14F-4D97-AF65-F5344CB8AC3E}">
        <p14:creationId xmlns:p14="http://schemas.microsoft.com/office/powerpoint/2010/main" val="221138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对于微前端思想的见解</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399" y="1651507"/>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微前端框架只适应于部分场景</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11212125"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当前的微前端框架局限性太大</a:t>
            </a:r>
            <a:endParaRPr lang="en-US" altLang="zh-CN" sz="2400" dirty="0">
              <a:solidFill>
                <a:schemeClr val="bg1"/>
              </a:solidFill>
            </a:endParaRPr>
          </a:p>
        </p:txBody>
      </p:sp>
      <p:sp>
        <p:nvSpPr>
          <p:cNvPr id="10" name="文本框 9">
            <a:extLst>
              <a:ext uri="{FF2B5EF4-FFF2-40B4-BE49-F238E27FC236}">
                <a16:creationId xmlns:a16="http://schemas.microsoft.com/office/drawing/2014/main" id="{64D9CCBB-60FC-4FF2-8EFB-BB0E7DDF1524}"/>
              </a:ext>
            </a:extLst>
          </p:cNvPr>
          <p:cNvSpPr txBox="1"/>
          <p:nvPr/>
        </p:nvSpPr>
        <p:spPr>
          <a:xfrm>
            <a:off x="608399" y="3429000"/>
            <a:ext cx="7705726" cy="461665"/>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当前的微前端还不够微  </a:t>
            </a:r>
            <a:r>
              <a:rPr lang="zh-CN" altLang="en-US" sz="2400" dirty="0">
                <a:solidFill>
                  <a:srgbClr val="FF0000"/>
                </a:solidFill>
              </a:rPr>
              <a:t>不太合理，再斟酌一下</a:t>
            </a:r>
            <a:endParaRPr lang="en-US" altLang="zh-CN" sz="2400" dirty="0">
              <a:solidFill>
                <a:srgbClr val="FF0000"/>
              </a:solidFill>
            </a:endParaRPr>
          </a:p>
        </p:txBody>
      </p:sp>
      <p:sp>
        <p:nvSpPr>
          <p:cNvPr id="6" name="文本框 5">
            <a:extLst>
              <a:ext uri="{FF2B5EF4-FFF2-40B4-BE49-F238E27FC236}">
                <a16:creationId xmlns:a16="http://schemas.microsoft.com/office/drawing/2014/main" id="{CD0011D1-4791-4852-BF53-047783E0F762}"/>
              </a:ext>
            </a:extLst>
          </p:cNvPr>
          <p:cNvSpPr txBox="1"/>
          <p:nvPr/>
        </p:nvSpPr>
        <p:spPr>
          <a:xfrm>
            <a:off x="608399" y="4248747"/>
            <a:ext cx="7316402" cy="830997"/>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solidFill>
                  <a:schemeClr val="bg1"/>
                </a:solidFill>
              </a:rPr>
              <a:t>微前端思想随处可见：高聚合低耦合思想、纯函数、      云函数、</a:t>
            </a:r>
            <a:r>
              <a:rPr lang="en-US" altLang="zh-CN" sz="2400" dirty="0">
                <a:solidFill>
                  <a:schemeClr val="bg1"/>
                </a:solidFill>
              </a:rPr>
              <a:t>Vue</a:t>
            </a:r>
            <a:r>
              <a:rPr lang="zh-CN" altLang="en-US" sz="2400" dirty="0">
                <a:solidFill>
                  <a:schemeClr val="bg1"/>
                </a:solidFill>
              </a:rPr>
              <a:t>、</a:t>
            </a:r>
            <a:r>
              <a:rPr lang="en-US" altLang="zh-CN" sz="2400" dirty="0">
                <a:solidFill>
                  <a:schemeClr val="bg1"/>
                </a:solidFill>
              </a:rPr>
              <a:t>React</a:t>
            </a:r>
            <a:r>
              <a:rPr lang="zh-CN" altLang="en-US" sz="2400" dirty="0">
                <a:solidFill>
                  <a:schemeClr val="bg1"/>
                </a:solidFill>
              </a:rPr>
              <a:t>、</a:t>
            </a:r>
            <a:r>
              <a:rPr lang="en-US" altLang="zh-CN" sz="2400" dirty="0" err="1">
                <a:solidFill>
                  <a:schemeClr val="bg1"/>
                </a:solidFill>
              </a:rPr>
              <a:t>npm</a:t>
            </a:r>
            <a:r>
              <a:rPr lang="zh-CN" altLang="en-US" sz="2400" dirty="0">
                <a:solidFill>
                  <a:schemeClr val="bg1"/>
                </a:solidFill>
              </a:rPr>
              <a:t>包</a:t>
            </a:r>
          </a:p>
        </p:txBody>
      </p:sp>
    </p:spTree>
    <p:extLst>
      <p:ext uri="{BB962C8B-B14F-4D97-AF65-F5344CB8AC3E}">
        <p14:creationId xmlns:p14="http://schemas.microsoft.com/office/powerpoint/2010/main" val="156253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79DF98-08D3-4B93-A0F5-62EE252E2FDB}"/>
              </a:ext>
            </a:extLst>
          </p:cNvPr>
          <p:cNvSpPr>
            <a:spLocks noGrp="1"/>
          </p:cNvSpPr>
          <p:nvPr>
            <p:ph type="title"/>
          </p:nvPr>
        </p:nvSpPr>
        <p:spPr/>
        <p:txBody>
          <a:bodyPr/>
          <a:lstStyle/>
          <a:p>
            <a:r>
              <a:rPr lang="en-US" altLang="zh-CN" dirty="0" err="1">
                <a:solidFill>
                  <a:schemeClr val="bg1"/>
                </a:solidFill>
              </a:rPr>
              <a:t>QianKun</a:t>
            </a:r>
            <a:endParaRPr lang="zh-CN" altLang="en-US" dirty="0">
              <a:solidFill>
                <a:schemeClr val="bg1"/>
              </a:solidFill>
            </a:endParaRPr>
          </a:p>
        </p:txBody>
      </p:sp>
      <p:sp>
        <p:nvSpPr>
          <p:cNvPr id="3" name="内容占位符 2">
            <a:extLst>
              <a:ext uri="{FF2B5EF4-FFF2-40B4-BE49-F238E27FC236}">
                <a16:creationId xmlns:a16="http://schemas.microsoft.com/office/drawing/2014/main" id="{3B18CC76-42E7-47CF-B42A-A4ACB37F784D}"/>
              </a:ext>
            </a:extLst>
          </p:cNvPr>
          <p:cNvSpPr>
            <a:spLocks noGrp="1"/>
          </p:cNvSpPr>
          <p:nvPr>
            <p:ph idx="1"/>
          </p:nvPr>
        </p:nvSpPr>
        <p:spPr/>
        <p:txBody>
          <a:bodyPr/>
          <a:lstStyle/>
          <a:p>
            <a:r>
              <a:rPr lang="zh-CN" altLang="en-US" dirty="0">
                <a:solidFill>
                  <a:schemeClr val="bg1"/>
                </a:solidFill>
              </a:rPr>
              <a:t>结合微前端的思想介绍一下乾坤</a:t>
            </a:r>
          </a:p>
        </p:txBody>
      </p:sp>
    </p:spTree>
    <p:extLst>
      <p:ext uri="{BB962C8B-B14F-4D97-AF65-F5344CB8AC3E}">
        <p14:creationId xmlns:p14="http://schemas.microsoft.com/office/powerpoint/2010/main" val="2182275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2298</TotalTime>
  <Words>1028</Words>
  <Application>Microsoft Office PowerPoint</Application>
  <PresentationFormat>宽屏</PresentationFormat>
  <Paragraphs>82</Paragraphs>
  <Slides>11</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-apple-system</vt:lpstr>
      <vt:lpstr>Arial Unicode MS</vt:lpstr>
      <vt:lpstr>Segoe UI Light 8</vt:lpstr>
      <vt:lpstr>等线</vt:lpstr>
      <vt:lpstr>思源黑体 CN Bold</vt:lpstr>
      <vt:lpstr>思源黑体 CN Heavy</vt:lpstr>
      <vt:lpstr>Arial</vt:lpstr>
      <vt:lpstr>Open Sans</vt:lpstr>
      <vt:lpstr>Wingdings</vt:lpstr>
      <vt:lpstr>Office 主题​​</vt:lpstr>
      <vt:lpstr>PowerPoint 演示文稿</vt:lpstr>
      <vt:lpstr>微前端</vt:lpstr>
      <vt:lpstr>微前端的核心是什么？</vt:lpstr>
      <vt:lpstr>拆什么，为什么要拆？</vt:lpstr>
      <vt:lpstr>怎么拆？</vt:lpstr>
      <vt:lpstr>什么是微前端？</vt:lpstr>
      <vt:lpstr>微前端核心思想</vt:lpstr>
      <vt:lpstr>对于微前端思想的见解</vt:lpstr>
      <vt:lpstr>QianKun</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xin liu</cp:lastModifiedBy>
  <cp:revision>183</cp:revision>
  <dcterms:created xsi:type="dcterms:W3CDTF">2019-06-19T02:08:00Z</dcterms:created>
  <dcterms:modified xsi:type="dcterms:W3CDTF">2021-10-15T09:58:41Z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2052-11.1.0.10650</vt:lpwstr>
  </property>
  <property fmtid="{D5CDD505-2E9C-101B-9397-08002B2CF9AE}" pid="3" name="ICV">
    <vt:lpwstr>9F4AED7759024EB0B4FD88BDD37FEF91</vt:lpwstr>
  </property>
</Properties>
</file>